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24"/>
  </p:notesMasterIdLst>
  <p:sldIdLst>
    <p:sldId id="256" r:id="rId3"/>
    <p:sldId id="257" r:id="rId4"/>
    <p:sldId id="258" r:id="rId5"/>
    <p:sldId id="259" r:id="rId6"/>
    <p:sldId id="277" r:id="rId7"/>
    <p:sldId id="260" r:id="rId8"/>
    <p:sldId id="261" r:id="rId9"/>
    <p:sldId id="262" r:id="rId10"/>
    <p:sldId id="263" r:id="rId11"/>
    <p:sldId id="264" r:id="rId12"/>
    <p:sldId id="265" r:id="rId13"/>
    <p:sldId id="266" r:id="rId14"/>
    <p:sldId id="267" r:id="rId15"/>
    <p:sldId id="268" r:id="rId16"/>
    <p:sldId id="270" r:id="rId17"/>
    <p:sldId id="272" r:id="rId18"/>
    <p:sldId id="271"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68" d="100"/>
          <a:sy n="68"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8CDBB-E940-407E-B63B-06C79AF5B95F}" type="datetimeFigureOut">
              <a:rPr lang="ro-RO" smtClean="0"/>
              <a:t>04.07.2024</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47D7B-EFF1-40DA-AFA8-FA5DBEFE1A81}" type="slidenum">
              <a:rPr lang="ro-RO" smtClean="0"/>
              <a:t>‹#›</a:t>
            </a:fld>
            <a:endParaRPr lang="ro-RO"/>
          </a:p>
        </p:txBody>
      </p:sp>
    </p:spTree>
    <p:extLst>
      <p:ext uri="{BB962C8B-B14F-4D97-AF65-F5344CB8AC3E}">
        <p14:creationId xmlns:p14="http://schemas.microsoft.com/office/powerpoint/2010/main" val="2431039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F0147D7B-EFF1-40DA-AFA8-FA5DBEFE1A81}" type="slidenum">
              <a:rPr lang="ro-RO" smtClean="0"/>
              <a:t>16</a:t>
            </a:fld>
            <a:endParaRPr lang="ro-RO"/>
          </a:p>
        </p:txBody>
      </p:sp>
    </p:spTree>
    <p:extLst>
      <p:ext uri="{BB962C8B-B14F-4D97-AF65-F5344CB8AC3E}">
        <p14:creationId xmlns:p14="http://schemas.microsoft.com/office/powerpoint/2010/main" val="3810078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a:xfrm>
            <a:off x="3962399" y="5870575"/>
            <a:ext cx="4893958" cy="377825"/>
          </a:xfrm>
        </p:spPr>
        <p:txBody>
          <a:bodyPr/>
          <a:lstStyle/>
          <a:p>
            <a:endParaRPr lang="ro-RO"/>
          </a:p>
        </p:txBody>
      </p:sp>
      <p:sp>
        <p:nvSpPr>
          <p:cNvPr id="6" name="Slide Number Placeholder 5"/>
          <p:cNvSpPr>
            <a:spLocks noGrp="1"/>
          </p:cNvSpPr>
          <p:nvPr>
            <p:ph type="sldNum" sz="quarter" idx="12"/>
          </p:nvPr>
        </p:nvSpPr>
        <p:spPr>
          <a:xfrm>
            <a:off x="10608958" y="5870575"/>
            <a:ext cx="551167" cy="377825"/>
          </a:xfrm>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268913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2741184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980264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331901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325171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953757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34364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26772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201193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390A1F47-9706-4ECE-ABEA-5B5633503E37}" type="datetimeFigureOut">
              <a:rPr lang="ro-RO" smtClean="0"/>
              <a:t>04.07.2024</a:t>
            </a:fld>
            <a:endParaRPr lang="ro-RO"/>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ro-RO"/>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9D6D08B-9119-422F-809F-1691E671C9BC}" type="slidenum">
              <a:rPr lang="ro-RO" smtClean="0"/>
              <a:t>‹#›</a:t>
            </a:fld>
            <a:endParaRPr lang="ro-RO"/>
          </a:p>
        </p:txBody>
      </p:sp>
    </p:spTree>
    <p:extLst>
      <p:ext uri="{BB962C8B-B14F-4D97-AF65-F5344CB8AC3E}">
        <p14:creationId xmlns:p14="http://schemas.microsoft.com/office/powerpoint/2010/main" val="2847131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A1F47-9706-4ECE-ABEA-5B5633503E37}" type="datetimeFigureOut">
              <a:rPr lang="ro-RO" smtClean="0"/>
              <a:t>04.07.2024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83104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90056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ro-RO"/>
          </a:p>
        </p:txBody>
      </p:sp>
      <p:sp>
        <p:nvSpPr>
          <p:cNvPr id="6" name="Slide Number Placeholder 5"/>
          <p:cNvSpPr>
            <a:spLocks noGrp="1"/>
          </p:cNvSpPr>
          <p:nvPr>
            <p:ph type="sldNum" sz="quarter" idx="12"/>
          </p:nvPr>
        </p:nvSpPr>
        <p:spPr>
          <a:xfrm>
            <a:off x="8604504" y="5211060"/>
            <a:ext cx="2112264" cy="228600"/>
          </a:xfrm>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227692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1150097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A1F47-9706-4ECE-ABEA-5B5633503E37}" type="datetimeFigureOut">
              <a:rPr lang="ro-RO" smtClean="0"/>
              <a:t>04.07.2024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22529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A1F47-9706-4ECE-ABEA-5B5633503E37}" type="datetimeFigureOut">
              <a:rPr lang="ro-RO" smtClean="0"/>
              <a:t>04.07.2024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577058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0A1F47-9706-4ECE-ABEA-5B5633503E37}" type="datetimeFigureOut">
              <a:rPr lang="ro-RO" smtClean="0"/>
              <a:t>04.07.2024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124572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90A1F47-9706-4ECE-ABEA-5B5633503E37}" type="datetimeFigureOut">
              <a:rPr lang="ro-RO" smtClean="0"/>
              <a:t>04.07.2024</a:t>
            </a:fld>
            <a:endParaRPr lang="ro-RO"/>
          </a:p>
        </p:txBody>
      </p:sp>
      <p:sp>
        <p:nvSpPr>
          <p:cNvPr id="9" name="Footer Placeholder 8"/>
          <p:cNvSpPr>
            <a:spLocks noGrp="1"/>
          </p:cNvSpPr>
          <p:nvPr>
            <p:ph type="ftr" sz="quarter" idx="11"/>
          </p:nvPr>
        </p:nvSpPr>
        <p:spPr/>
        <p:txBody>
          <a:bodyPr/>
          <a:lstStyle>
            <a:lvl1pPr algn="r">
              <a:defRPr/>
            </a:lvl1pPr>
          </a:lstStyle>
          <a:p>
            <a:endParaRPr lang="ro-RO"/>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9D6D08B-9119-422F-809F-1691E671C9BC}" type="slidenum">
              <a:rPr lang="ro-RO" smtClean="0"/>
              <a:t>‹#›</a:t>
            </a:fld>
            <a:endParaRPr lang="ro-RO"/>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1487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ro-RO"/>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9D6D08B-9119-422F-809F-1691E671C9BC}" type="slidenum">
              <a:rPr lang="ro-RO" smtClean="0"/>
              <a:t>‹#›</a:t>
            </a:fld>
            <a:endParaRPr lang="ro-RO"/>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757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180993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4425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A1F47-9706-4ECE-ABEA-5B5633503E37}" type="datetimeFigureOut">
              <a:rPr lang="ro-RO" smtClean="0"/>
              <a:t>04.07.2024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642422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54820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A1F47-9706-4ECE-ABEA-5B5633503E37}" type="datetimeFigureOut">
              <a:rPr lang="ro-RO" smtClean="0"/>
              <a:t>04.07.2024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32525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A1F47-9706-4ECE-ABEA-5B5633503E37}" type="datetimeFigureOut">
              <a:rPr lang="ro-RO" smtClean="0"/>
              <a:t>04.07.2024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306174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90A1F47-9706-4ECE-ABEA-5B5633503E37}" type="datetimeFigureOut">
              <a:rPr lang="ro-RO" smtClean="0"/>
              <a:t>04.07.2024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115482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89757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0A1F47-9706-4ECE-ABEA-5B5633503E37}" type="datetimeFigureOut">
              <a:rPr lang="ro-RO" smtClean="0"/>
              <a:t>04.07.2024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9D6D08B-9119-422F-809F-1691E671C9BC}" type="slidenum">
              <a:rPr lang="ro-RO" smtClean="0"/>
              <a:t>‹#›</a:t>
            </a:fld>
            <a:endParaRPr lang="ro-RO"/>
          </a:p>
        </p:txBody>
      </p:sp>
    </p:spTree>
    <p:extLst>
      <p:ext uri="{BB962C8B-B14F-4D97-AF65-F5344CB8AC3E}">
        <p14:creationId xmlns:p14="http://schemas.microsoft.com/office/powerpoint/2010/main" val="254636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90A1F47-9706-4ECE-ABEA-5B5633503E37}" type="datetimeFigureOut">
              <a:rPr lang="ro-RO" smtClean="0"/>
              <a:t>04.07.2024</a:t>
            </a:fld>
            <a:endParaRPr lang="ro-RO"/>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o-RO"/>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D6D08B-9119-422F-809F-1691E671C9BC}" type="slidenum">
              <a:rPr lang="ro-RO" smtClean="0"/>
              <a:t>‹#›</a:t>
            </a:fld>
            <a:endParaRPr lang="ro-RO"/>
          </a:p>
        </p:txBody>
      </p:sp>
    </p:spTree>
    <p:extLst>
      <p:ext uri="{BB962C8B-B14F-4D97-AF65-F5344CB8AC3E}">
        <p14:creationId xmlns:p14="http://schemas.microsoft.com/office/powerpoint/2010/main" val="9546207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90A1F47-9706-4ECE-ABEA-5B5633503E37}" type="datetimeFigureOut">
              <a:rPr lang="ro-RO" smtClean="0"/>
              <a:t>04.07.2024</a:t>
            </a:fld>
            <a:endParaRPr lang="ro-RO"/>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ro-RO"/>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9D6D08B-9119-422F-809F-1691E671C9BC}" type="slidenum">
              <a:rPr lang="ro-RO" smtClean="0"/>
              <a:t>‹#›</a:t>
            </a:fld>
            <a:endParaRPr lang="ro-RO"/>
          </a:p>
        </p:txBody>
      </p:sp>
    </p:spTree>
    <p:extLst>
      <p:ext uri="{BB962C8B-B14F-4D97-AF65-F5344CB8AC3E}">
        <p14:creationId xmlns:p14="http://schemas.microsoft.com/office/powerpoint/2010/main" val="26450896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image" Target="../media/image7.jpg"/><Relationship Id="rId1" Type="http://schemas.openxmlformats.org/officeDocument/2006/relationships/slideLayout" Target="../slideLayouts/slideLayout19.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CD97-2D1B-D4E3-42CA-7DE1C0AD363D}"/>
              </a:ext>
            </a:extLst>
          </p:cNvPr>
          <p:cNvSpPr>
            <a:spLocks noGrp="1"/>
          </p:cNvSpPr>
          <p:nvPr>
            <p:ph type="ctrTitle"/>
          </p:nvPr>
        </p:nvSpPr>
        <p:spPr/>
        <p:txBody>
          <a:bodyPr>
            <a:normAutofit fontScale="90000"/>
          </a:bodyPr>
          <a:lstStyle/>
          <a:p>
            <a:r>
              <a:rPr lang="ro-RO" sz="5400" dirty="0">
                <a:latin typeface="Times New Roman" panose="02020603050405020304" pitchFamily="18" charset="0"/>
                <a:cs typeface="Times New Roman" panose="02020603050405020304" pitchFamily="18" charset="0"/>
              </a:rPr>
              <a:t>Mașină autonomă</a:t>
            </a:r>
            <a:r>
              <a:rPr lang="en-US" sz="5400" dirty="0">
                <a:latin typeface="Times New Roman" panose="02020603050405020304" pitchFamily="18" charset="0"/>
                <a:cs typeface="Times New Roman" panose="02020603050405020304" pitchFamily="18" charset="0"/>
              </a:rPr>
              <a:t>: </a:t>
            </a:r>
            <a:r>
              <a:rPr lang="ro-RO" sz="5400" dirty="0">
                <a:latin typeface="Times New Roman" panose="02020603050405020304" pitchFamily="18" charset="0"/>
                <a:cs typeface="Times New Roman" panose="02020603050405020304" pitchFamily="18" charset="0"/>
              </a:rPr>
              <a:t>Navigarea</a:t>
            </a:r>
            <a:r>
              <a:rPr lang="en-US" sz="5400" dirty="0">
                <a:latin typeface="Times New Roman" panose="02020603050405020304" pitchFamily="18" charset="0"/>
                <a:cs typeface="Times New Roman" panose="02020603050405020304" pitchFamily="18" charset="0"/>
              </a:rPr>
              <a:t> </a:t>
            </a:r>
            <a:r>
              <a:rPr lang="ro-RO" sz="5400" dirty="0">
                <a:latin typeface="Times New Roman" panose="02020603050405020304" pitchFamily="18" charset="0"/>
                <a:cs typeface="Times New Roman" panose="02020603050405020304" pitchFamily="18" charset="0"/>
              </a:rPr>
              <a:t>folosind camera video</a:t>
            </a:r>
          </a:p>
        </p:txBody>
      </p:sp>
      <p:sp>
        <p:nvSpPr>
          <p:cNvPr id="3" name="Subtitle 2">
            <a:extLst>
              <a:ext uri="{FF2B5EF4-FFF2-40B4-BE49-F238E27FC236}">
                <a16:creationId xmlns:a16="http://schemas.microsoft.com/office/drawing/2014/main" id="{2CADCA5C-9003-6BC6-A4F5-181A920180A0}"/>
              </a:ext>
            </a:extLst>
          </p:cNvPr>
          <p:cNvSpPr>
            <a:spLocks noGrp="1"/>
          </p:cNvSpPr>
          <p:nvPr>
            <p:ph type="subTitle" idx="1"/>
          </p:nvPr>
        </p:nvSpPr>
        <p:spPr>
          <a:xfrm>
            <a:off x="4376690" y="5388746"/>
            <a:ext cx="7714695" cy="790113"/>
          </a:xfrm>
        </p:spPr>
        <p:txBody>
          <a:bodyPr>
            <a:normAutofit fontScale="85000" lnSpcReduction="10000"/>
          </a:bodyPr>
          <a:lstStyle/>
          <a:p>
            <a:pPr algn="l"/>
            <a:r>
              <a:rPr lang="ro-RO"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Silviu-Ionuț Tănase</a:t>
            </a:r>
          </a:p>
          <a:p>
            <a:pPr algn="l"/>
            <a:r>
              <a:rPr lang="ro-RO" dirty="0">
                <a:latin typeface="Times New Roman" panose="02020603050405020304" pitchFamily="18" charset="0"/>
                <a:cs typeface="Times New Roman" panose="02020603050405020304" pitchFamily="18" charset="0"/>
              </a:rPr>
              <a:t>Coordonator științific</a:t>
            </a:r>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Asist. Dr. Ing. Mădălin-Lucian Mămuleanu</a:t>
            </a:r>
          </a:p>
        </p:txBody>
      </p:sp>
    </p:spTree>
    <p:extLst>
      <p:ext uri="{BB962C8B-B14F-4D97-AF65-F5344CB8AC3E}">
        <p14:creationId xmlns:p14="http://schemas.microsoft.com/office/powerpoint/2010/main" val="360069455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547CDC-E115-34DA-3C61-618AF1FCCAE3}"/>
              </a:ext>
            </a:extLst>
          </p:cNvPr>
          <p:cNvSpPr>
            <a:spLocks noGrp="1"/>
          </p:cNvSpPr>
          <p:nvPr>
            <p:ph idx="1"/>
          </p:nvPr>
        </p:nvSpPr>
        <p:spPr>
          <a:xfrm>
            <a:off x="5182135" y="1912026"/>
            <a:ext cx="6753726" cy="3033943"/>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Pentru schimbarea direcției de mers a mașinii am folosit servomotorul LD-1501MG. Deși acesta are dimensiuni mici, se caracterizează prin un cuplu și o viteză mari. Unghiul de operare este de 180 de grade.</a:t>
            </a:r>
          </a:p>
          <a:p>
            <a:pPr marL="0" indent="0" algn="just">
              <a:buNone/>
            </a:pPr>
            <a:r>
              <a:rPr lang="ro-RO" sz="2400" dirty="0">
                <a:latin typeface="Times New Roman" panose="02020603050405020304" pitchFamily="18" charset="0"/>
                <a:cs typeface="Times New Roman" panose="02020603050405020304" pitchFamily="18" charset="0"/>
              </a:rPr>
              <a:t>Controlul servomotorului se face cu ajutorul semnalului PWM, având o frecvență de 50Hz.</a:t>
            </a:r>
          </a:p>
        </p:txBody>
      </p:sp>
      <p:pic>
        <p:nvPicPr>
          <p:cNvPr id="5" name="Picture 4">
            <a:extLst>
              <a:ext uri="{FF2B5EF4-FFF2-40B4-BE49-F238E27FC236}">
                <a16:creationId xmlns:a16="http://schemas.microsoft.com/office/drawing/2014/main" id="{0CC03391-1180-3514-A403-9F7499C7AB53}"/>
              </a:ext>
            </a:extLst>
          </p:cNvPr>
          <p:cNvPicPr>
            <a:picLocks noChangeAspect="1"/>
          </p:cNvPicPr>
          <p:nvPr/>
        </p:nvPicPr>
        <p:blipFill>
          <a:blip r:embed="rId2"/>
          <a:stretch>
            <a:fillRect/>
          </a:stretch>
        </p:blipFill>
        <p:spPr>
          <a:xfrm>
            <a:off x="1010162" y="1334513"/>
            <a:ext cx="3328575" cy="4188974"/>
          </a:xfrm>
          <a:prstGeom prst="rect">
            <a:avLst/>
          </a:prstGeom>
          <a:ln>
            <a:noFill/>
          </a:ln>
          <a:effectLst>
            <a:reflection blurRad="6350" stA="52000" endA="300" endPos="35000" dir="5400000" sy="-100000" algn="bl" rotWithShape="0"/>
            <a:softEdge rad="112500"/>
          </a:effectLst>
        </p:spPr>
      </p:pic>
    </p:spTree>
    <p:extLst>
      <p:ext uri="{BB962C8B-B14F-4D97-AF65-F5344CB8AC3E}">
        <p14:creationId xmlns:p14="http://schemas.microsoft.com/office/powerpoint/2010/main" val="656467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59286-2BA5-D54E-D603-8C3D0F9A2F29}"/>
              </a:ext>
            </a:extLst>
          </p:cNvPr>
          <p:cNvSpPr>
            <a:spLocks noGrp="1"/>
          </p:cNvSpPr>
          <p:nvPr>
            <p:ph idx="1"/>
          </p:nvPr>
        </p:nvSpPr>
        <p:spPr>
          <a:xfrm>
            <a:off x="543680" y="1718438"/>
            <a:ext cx="4872790" cy="3709880"/>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O lățime a impulsului de 0.5 ms poziționează servomotorul la 0°, o lățime a impulsului de 1.5 ms îl poziționează la 90°, iar o lățime a impulsului de 2.5 ms îl va poziționa la 180°.</a:t>
            </a:r>
          </a:p>
        </p:txBody>
      </p:sp>
      <p:pic>
        <p:nvPicPr>
          <p:cNvPr id="5" name="Picture 4">
            <a:extLst>
              <a:ext uri="{FF2B5EF4-FFF2-40B4-BE49-F238E27FC236}">
                <a16:creationId xmlns:a16="http://schemas.microsoft.com/office/drawing/2014/main" id="{67F1A782-D308-C303-3D58-630B17F89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354" y="1718438"/>
            <a:ext cx="5920966" cy="370987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81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C2462-CC19-22FC-9194-679DA8203AEB}"/>
              </a:ext>
            </a:extLst>
          </p:cNvPr>
          <p:cNvSpPr>
            <a:spLocks noGrp="1"/>
          </p:cNvSpPr>
          <p:nvPr>
            <p:ph idx="1"/>
          </p:nvPr>
        </p:nvSpPr>
        <p:spPr>
          <a:xfrm>
            <a:off x="6457764" y="1239066"/>
            <a:ext cx="5535967" cy="4318356"/>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Pentru măsurarea distanței am folosit senzorul ultrasonic HC-SR04. Acesta este un traductor alcătuit din: emițător, care produce impulsuri sonore ultrasonice, și receptor, care ascultă undele sonore reflectate. Traductorul emite ultrasunete la 40.000Hz, iar dacă există un obiect în calea lui, sunetul se va întoarce la senzor.</a:t>
            </a:r>
          </a:p>
          <a:p>
            <a:pPr marL="0" indent="0" algn="just">
              <a:buNone/>
            </a:pPr>
            <a:r>
              <a:rPr lang="ro-RO" sz="2400" dirty="0">
                <a:latin typeface="Times New Roman" panose="02020603050405020304" pitchFamily="18" charset="0"/>
                <a:cs typeface="Times New Roman" panose="02020603050405020304" pitchFamily="18" charset="0"/>
              </a:rPr>
              <a:t>Pentru aflarea distanței am folosit expresia</a:t>
            </a:r>
            <a:r>
              <a:rPr lang="en-US" sz="2400" dirty="0">
                <a:latin typeface="Times New Roman" panose="02020603050405020304" pitchFamily="18" charset="0"/>
                <a:cs typeface="Times New Roman" panose="02020603050405020304" pitchFamily="18" charset="0"/>
              </a:rPr>
              <a:t>:</a:t>
            </a:r>
            <a:r>
              <a:rPr lang="ro-RO" sz="2400" dirty="0">
                <a:latin typeface="Times New Roman" panose="02020603050405020304" pitchFamily="18" charset="0"/>
                <a:cs typeface="Times New Roman" panose="02020603050405020304" pitchFamily="18" charset="0"/>
              </a:rPr>
              <a:t> </a:t>
            </a:r>
            <a:r>
              <a:rPr lang="ro-RO" sz="2400" i="1" dirty="0">
                <a:latin typeface="Times New Roman" panose="02020603050405020304" pitchFamily="18" charset="0"/>
                <a:cs typeface="Times New Roman" panose="02020603050405020304" pitchFamily="18" charset="0"/>
              </a:rPr>
              <a:t>Distanța = (Viteză * Timp) / 2</a:t>
            </a:r>
            <a:r>
              <a:rPr lang="ro-RO"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0AEFE921-BEC6-15B2-2F9F-7E457BD97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21" y="1458780"/>
            <a:ext cx="5626879" cy="3398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970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59D74-9185-5B24-636F-CCA961EC13A0}"/>
              </a:ext>
            </a:extLst>
          </p:cNvPr>
          <p:cNvSpPr>
            <a:spLocks noGrp="1"/>
          </p:cNvSpPr>
          <p:nvPr>
            <p:ph idx="1"/>
          </p:nvPr>
        </p:nvSpPr>
        <p:spPr>
          <a:xfrm>
            <a:off x="599747" y="1628506"/>
            <a:ext cx="6091991" cy="3988007"/>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Camera folosită este un modul pentru </a:t>
            </a:r>
            <a:r>
              <a:rPr lang="ro-RO" sz="2400" dirty="0" err="1">
                <a:latin typeface="Times New Roman" panose="02020603050405020304" pitchFamily="18" charset="0"/>
                <a:cs typeface="Times New Roman" panose="02020603050405020304" pitchFamily="18" charset="0"/>
              </a:rPr>
              <a:t>Raspberry</a:t>
            </a:r>
            <a:r>
              <a:rPr lang="ro-RO" sz="2400" dirty="0">
                <a:latin typeface="Times New Roman" panose="02020603050405020304" pitchFamily="18" charset="0"/>
                <a:cs typeface="Times New Roman" panose="02020603050405020304" pitchFamily="18" charset="0"/>
              </a:rPr>
              <a:t> Pi. Modulul se conectează prin conectorul CSI, care este conceput special pentru interfața cu camerele.</a:t>
            </a:r>
          </a:p>
          <a:p>
            <a:pPr marL="0" indent="0" algn="just">
              <a:buNone/>
            </a:pPr>
            <a:r>
              <a:rPr lang="ro-RO" sz="2400" dirty="0">
                <a:latin typeface="Times New Roman" panose="02020603050405020304" pitchFamily="18" charset="0"/>
                <a:cs typeface="Times New Roman" panose="02020603050405020304" pitchFamily="18" charset="0"/>
              </a:rPr>
              <a:t>Aceasta poate înregistra video la rezoluția de 1920x1080 pixeli la 30 de cadre pe secundă și dispune de un unghi larg de vizibilitate.</a:t>
            </a:r>
          </a:p>
          <a:p>
            <a:pPr marL="0" indent="0" algn="just">
              <a:buNone/>
            </a:pPr>
            <a:endParaRPr lang="ro-RO"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6DDC8F9-C7A2-AB1A-C206-030CDCF7E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1162" y="1303631"/>
            <a:ext cx="3802458" cy="3456780"/>
          </a:xfrm>
          <a:prstGeom prst="rect">
            <a:avLst/>
          </a:prstGeom>
          <a:ln>
            <a:noFill/>
          </a:ln>
          <a:effectLst>
            <a:reflection blurRad="6350" stA="52000" endA="300" endPos="35000" dir="5400000" sy="-100000" algn="bl" rotWithShape="0"/>
            <a:softEdge rad="112500"/>
          </a:effectLst>
        </p:spPr>
      </p:pic>
    </p:spTree>
    <p:extLst>
      <p:ext uri="{BB962C8B-B14F-4D97-AF65-F5344CB8AC3E}">
        <p14:creationId xmlns:p14="http://schemas.microsoft.com/office/powerpoint/2010/main" val="366360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0F74-767C-C643-33BD-50B6799D8800}"/>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IV. </a:t>
            </a:r>
            <a:r>
              <a:rPr lang="ro-RO" dirty="0" err="1">
                <a:latin typeface="Times New Roman" panose="02020603050405020304" pitchFamily="18" charset="0"/>
                <a:cs typeface="Times New Roman" panose="02020603050405020304" pitchFamily="18" charset="0"/>
              </a:rPr>
              <a:t>TensorFlow</a:t>
            </a:r>
            <a:endParaRPr lang="ro-RO"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A9AA90-B359-47D6-1470-42F89F9C9346}"/>
              </a:ext>
            </a:extLst>
          </p:cNvPr>
          <p:cNvSpPr>
            <a:spLocks noGrp="1"/>
          </p:cNvSpPr>
          <p:nvPr>
            <p:ph idx="1"/>
          </p:nvPr>
        </p:nvSpPr>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Pentru a detecta și urmări o persoană am folosit biblioteca </a:t>
            </a:r>
            <a:r>
              <a:rPr lang="ro-RO" sz="2400" dirty="0" err="1">
                <a:latin typeface="Times New Roman" panose="02020603050405020304" pitchFamily="18" charset="0"/>
                <a:cs typeface="Times New Roman" panose="02020603050405020304" pitchFamily="18" charset="0"/>
              </a:rPr>
              <a:t>TensorFlow</a:t>
            </a:r>
            <a:r>
              <a:rPr lang="ro-RO" sz="2400" dirty="0">
                <a:latin typeface="Times New Roman" panose="02020603050405020304" pitchFamily="18" charset="0"/>
                <a:cs typeface="Times New Roman" panose="02020603050405020304" pitchFamily="18" charset="0"/>
              </a:rPr>
              <a:t>, o bibliotecă software gratuită și open-</a:t>
            </a:r>
            <a:r>
              <a:rPr lang="ro-RO" sz="2400" dirty="0" err="1">
                <a:latin typeface="Times New Roman" panose="02020603050405020304" pitchFamily="18" charset="0"/>
                <a:cs typeface="Times New Roman" panose="02020603050405020304" pitchFamily="18" charset="0"/>
              </a:rPr>
              <a:t>source</a:t>
            </a:r>
            <a:r>
              <a:rPr lang="ro-RO" sz="2400" dirty="0">
                <a:latin typeface="Times New Roman" panose="02020603050405020304" pitchFamily="18" charset="0"/>
                <a:cs typeface="Times New Roman" panose="02020603050405020304" pitchFamily="18" charset="0"/>
              </a:rPr>
              <a:t> destinată învățării automate și inteligenței artificiale. Aceasta se concentrează în mod special pe antrenarea și inferența rețelelor neuronale profunde. De asemenea, este utilizată și pentru o varietate de sarcini, precum recunoașterea obiectelor în imagini, recunoașterea vocii, procesarea limbajului natural și analiza datelor medicale.</a:t>
            </a:r>
          </a:p>
          <a:p>
            <a:pPr marL="0" indent="0" algn="just">
              <a:buNone/>
            </a:pPr>
            <a:r>
              <a:rPr lang="ro-RO" sz="2400" dirty="0">
                <a:latin typeface="Times New Roman" panose="02020603050405020304" pitchFamily="18" charset="0"/>
                <a:cs typeface="Times New Roman" panose="02020603050405020304" pitchFamily="18" charset="0"/>
              </a:rPr>
              <a:t>Învățarea automată este o ramură a inteligenței artificiale și utilizează algoritmi care permit sistemelor informatice să învețe și să se îmbunătățească prin experiență.</a:t>
            </a:r>
          </a:p>
          <a:p>
            <a:pPr marL="0" indent="0" algn="just">
              <a:buNone/>
            </a:pPr>
            <a:endParaRPr lang="ro-R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484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71D45F-BDE6-B858-89A0-23210A193C6B}"/>
              </a:ext>
            </a:extLst>
          </p:cNvPr>
          <p:cNvSpPr>
            <a:spLocks noGrp="1"/>
          </p:cNvSpPr>
          <p:nvPr>
            <p:ph idx="1"/>
          </p:nvPr>
        </p:nvSpPr>
        <p:spPr>
          <a:xfrm>
            <a:off x="731921" y="746584"/>
            <a:ext cx="10728158" cy="4572752"/>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Pentru detecția obiectelor TensorFlow folosește rețele neuronale convoluționale, acestea fiind utilizate cu precădere la analiza imaginilor, clasificare și sarcini de viziune.</a:t>
            </a:r>
          </a:p>
        </p:txBody>
      </p:sp>
      <p:pic>
        <p:nvPicPr>
          <p:cNvPr id="5" name="Picture 4">
            <a:extLst>
              <a:ext uri="{FF2B5EF4-FFF2-40B4-BE49-F238E27FC236}">
                <a16:creationId xmlns:a16="http://schemas.microsoft.com/office/drawing/2014/main" id="{F6D14535-8032-F90E-F6D7-71DED33FE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2538036"/>
            <a:ext cx="8096250" cy="2781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921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A3B6-38F2-8FA9-C9B3-A8BF8A05A6D1}"/>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V. Prelucrarea detecțiilor</a:t>
            </a:r>
          </a:p>
        </p:txBody>
      </p:sp>
      <p:sp>
        <p:nvSpPr>
          <p:cNvPr id="3" name="Content Placeholder 2">
            <a:extLst>
              <a:ext uri="{FF2B5EF4-FFF2-40B4-BE49-F238E27FC236}">
                <a16:creationId xmlns:a16="http://schemas.microsoft.com/office/drawing/2014/main" id="{0D1FD98B-D6C7-9EF3-3B0D-6BD96D821745}"/>
              </a:ext>
            </a:extLst>
          </p:cNvPr>
          <p:cNvSpPr>
            <a:spLocks noGrp="1"/>
          </p:cNvSpPr>
          <p:nvPr>
            <p:ph idx="1"/>
          </p:nvPr>
        </p:nvSpPr>
        <p:spPr>
          <a:xfrm>
            <a:off x="1066800" y="2100833"/>
            <a:ext cx="5757909" cy="3536488"/>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Pentru a ajusta direcția mașinii în funcție de poziția detecției a persoanei în imagine, se utilizează coordonata de mijloc a detecției. Această coordonată este transformată într-un unghi pentru servomotor, care determină orientarea mașinii în raport cu poziția persoanei în câmpul vizual al camerei.</a:t>
            </a:r>
          </a:p>
        </p:txBody>
      </p:sp>
      <p:pic>
        <p:nvPicPr>
          <p:cNvPr id="9" name="Picture 8">
            <a:extLst>
              <a:ext uri="{FF2B5EF4-FFF2-40B4-BE49-F238E27FC236}">
                <a16:creationId xmlns:a16="http://schemas.microsoft.com/office/drawing/2014/main" id="{CE323FD8-AB1C-0714-0B10-7CCBF0FD9495}"/>
              </a:ext>
            </a:extLst>
          </p:cNvPr>
          <p:cNvPicPr>
            <a:picLocks noChangeAspect="1"/>
          </p:cNvPicPr>
          <p:nvPr/>
        </p:nvPicPr>
        <p:blipFill>
          <a:blip r:embed="rId3"/>
          <a:stretch>
            <a:fillRect/>
          </a:stretch>
        </p:blipFill>
        <p:spPr>
          <a:xfrm>
            <a:off x="7696364" y="2100833"/>
            <a:ext cx="3441536" cy="3420741"/>
          </a:xfrm>
          <a:prstGeom prst="rect">
            <a:avLst/>
          </a:prstGeom>
        </p:spPr>
      </p:pic>
    </p:spTree>
    <p:extLst>
      <p:ext uri="{BB962C8B-B14F-4D97-AF65-F5344CB8AC3E}">
        <p14:creationId xmlns:p14="http://schemas.microsoft.com/office/powerpoint/2010/main" val="3860654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450C-7A14-3CFE-E1E2-41A0BCE2F1CC}"/>
              </a:ext>
            </a:extLst>
          </p:cNvPr>
          <p:cNvSpPr>
            <a:spLocks noGrp="1"/>
          </p:cNvSpPr>
          <p:nvPr>
            <p:ph type="title"/>
          </p:nvPr>
        </p:nvSpPr>
        <p:spPr>
          <a:xfrm>
            <a:off x="1066800" y="642595"/>
            <a:ext cx="10058400" cy="770570"/>
          </a:xfrm>
        </p:spPr>
        <p:txBody>
          <a:bodyPr>
            <a:normAutofit fontScale="90000"/>
          </a:bodyPr>
          <a:lstStyle/>
          <a:p>
            <a:r>
              <a:rPr lang="ro-RO" dirty="0">
                <a:latin typeface="Times New Roman" panose="02020603050405020304" pitchFamily="18" charset="0"/>
                <a:cs typeface="Times New Roman" panose="02020603050405020304" pitchFamily="18" charset="0"/>
              </a:rPr>
              <a:t>VI. Diagrama logică a aplicației principale</a:t>
            </a:r>
          </a:p>
        </p:txBody>
      </p:sp>
      <p:pic>
        <p:nvPicPr>
          <p:cNvPr id="7" name="Picture 6">
            <a:extLst>
              <a:ext uri="{FF2B5EF4-FFF2-40B4-BE49-F238E27FC236}">
                <a16:creationId xmlns:a16="http://schemas.microsoft.com/office/drawing/2014/main" id="{3BE6CE18-7AAA-C3B1-5A61-9291BAB27685}"/>
              </a:ext>
            </a:extLst>
          </p:cNvPr>
          <p:cNvPicPr>
            <a:picLocks noChangeAspect="1"/>
          </p:cNvPicPr>
          <p:nvPr/>
        </p:nvPicPr>
        <p:blipFill>
          <a:blip r:embed="rId2"/>
          <a:stretch>
            <a:fillRect/>
          </a:stretch>
        </p:blipFill>
        <p:spPr>
          <a:xfrm>
            <a:off x="3644041" y="1413165"/>
            <a:ext cx="4903918" cy="5014366"/>
          </a:xfrm>
          <a:prstGeom prst="rect">
            <a:avLst/>
          </a:prstGeom>
        </p:spPr>
      </p:pic>
    </p:spTree>
    <p:extLst>
      <p:ext uri="{BB962C8B-B14F-4D97-AF65-F5344CB8AC3E}">
        <p14:creationId xmlns:p14="http://schemas.microsoft.com/office/powerpoint/2010/main" val="369400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5B7-CDC6-8E92-1105-EF42D4969DA2}"/>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VII. Aplicație Android</a:t>
            </a:r>
          </a:p>
        </p:txBody>
      </p:sp>
      <p:sp>
        <p:nvSpPr>
          <p:cNvPr id="3" name="Content Placeholder 2">
            <a:extLst>
              <a:ext uri="{FF2B5EF4-FFF2-40B4-BE49-F238E27FC236}">
                <a16:creationId xmlns:a16="http://schemas.microsoft.com/office/drawing/2014/main" id="{0EF64759-A47E-03D6-1438-0E36833B9006}"/>
              </a:ext>
            </a:extLst>
          </p:cNvPr>
          <p:cNvSpPr>
            <a:spLocks noGrp="1"/>
          </p:cNvSpPr>
          <p:nvPr>
            <p:ph idx="1"/>
          </p:nvPr>
        </p:nvSpPr>
        <p:spPr>
          <a:xfrm>
            <a:off x="1066800" y="1690688"/>
            <a:ext cx="5609208" cy="4665724"/>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Aplicația se conectează la un server TCP, care rulează pe </a:t>
            </a:r>
            <a:r>
              <a:rPr lang="ro-RO" sz="2400" dirty="0" err="1">
                <a:latin typeface="Times New Roman" panose="02020603050405020304" pitchFamily="18" charset="0"/>
                <a:cs typeface="Times New Roman" panose="02020603050405020304" pitchFamily="18" charset="0"/>
              </a:rPr>
              <a:t>Raspberry</a:t>
            </a:r>
            <a:r>
              <a:rPr lang="ro-RO" sz="2400" dirty="0">
                <a:latin typeface="Times New Roman" panose="02020603050405020304" pitchFamily="18" charset="0"/>
                <a:cs typeface="Times New Roman" panose="02020603050405020304" pitchFamily="18" charset="0"/>
              </a:rPr>
              <a:t> Pi și utilizează o conexiune de tip </a:t>
            </a:r>
            <a:r>
              <a:rPr lang="ro-RO" sz="2400" i="1" dirty="0" err="1">
                <a:latin typeface="Times New Roman" panose="02020603050405020304" pitchFamily="18" charset="0"/>
                <a:cs typeface="Times New Roman" panose="02020603050405020304" pitchFamily="18" charset="0"/>
              </a:rPr>
              <a:t>socket</a:t>
            </a:r>
            <a:r>
              <a:rPr lang="ro-RO" sz="2400" dirty="0">
                <a:latin typeface="Times New Roman" panose="02020603050405020304" pitchFamily="18" charset="0"/>
                <a:cs typeface="Times New Roman" panose="02020603050405020304" pitchFamily="18" charset="0"/>
              </a:rPr>
              <a:t>. Serverul ascultă conexiuni pe un port specific, cunoscut de client. Atât serverul, cât și clientul, trebuie să fie în aceeași rețea locală.</a:t>
            </a:r>
          </a:p>
          <a:p>
            <a:pPr marL="0" indent="0" algn="just">
              <a:buNone/>
            </a:pPr>
            <a:endParaRPr lang="ro-RO" sz="2400" dirty="0">
              <a:latin typeface="Times New Roman" panose="02020603050405020304" pitchFamily="18" charset="0"/>
              <a:cs typeface="Times New Roman" panose="02020603050405020304" pitchFamily="18" charset="0"/>
            </a:endParaRPr>
          </a:p>
          <a:p>
            <a:pPr marL="0" indent="0" algn="just">
              <a:buNone/>
            </a:pPr>
            <a:endParaRPr lang="ro-RO"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DA8E5B3-6D03-376D-6CE2-F87853FAEF16}"/>
              </a:ext>
            </a:extLst>
          </p:cNvPr>
          <p:cNvPicPr>
            <a:picLocks noChangeAspect="1"/>
          </p:cNvPicPr>
          <p:nvPr/>
        </p:nvPicPr>
        <p:blipFill>
          <a:blip r:embed="rId2"/>
          <a:stretch>
            <a:fillRect/>
          </a:stretch>
        </p:blipFill>
        <p:spPr>
          <a:xfrm>
            <a:off x="6946703" y="1690688"/>
            <a:ext cx="4855002" cy="4065793"/>
          </a:xfrm>
          <a:prstGeom prst="rect">
            <a:avLst/>
          </a:prstGeom>
        </p:spPr>
      </p:pic>
    </p:spTree>
    <p:extLst>
      <p:ext uri="{BB962C8B-B14F-4D97-AF65-F5344CB8AC3E}">
        <p14:creationId xmlns:p14="http://schemas.microsoft.com/office/powerpoint/2010/main" val="1485353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53FF4F-BCF7-12D8-EE27-0A68D995C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377" y="613033"/>
            <a:ext cx="7509246" cy="5631934"/>
          </a:xfrm>
        </p:spPr>
      </p:pic>
    </p:spTree>
    <p:extLst>
      <p:ext uri="{BB962C8B-B14F-4D97-AF65-F5344CB8AC3E}">
        <p14:creationId xmlns:p14="http://schemas.microsoft.com/office/powerpoint/2010/main" val="50234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CFF3-5524-5FA0-172B-BCEE276DE460}"/>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Cuprins</a:t>
            </a:r>
          </a:p>
        </p:txBody>
      </p:sp>
      <p:sp>
        <p:nvSpPr>
          <p:cNvPr id="3" name="Content Placeholder 2">
            <a:extLst>
              <a:ext uri="{FF2B5EF4-FFF2-40B4-BE49-F238E27FC236}">
                <a16:creationId xmlns:a16="http://schemas.microsoft.com/office/drawing/2014/main" id="{5B18FB8D-98B3-D0EC-5635-C5FBECE87C0B}"/>
              </a:ext>
            </a:extLst>
          </p:cNvPr>
          <p:cNvSpPr>
            <a:spLocks noGrp="1"/>
          </p:cNvSpPr>
          <p:nvPr>
            <p:ph idx="1"/>
          </p:nvPr>
        </p:nvSpPr>
        <p:spPr/>
        <p:txBody>
          <a:bodyPr>
            <a:normAutofit/>
          </a:bodyPr>
          <a:lstStyle/>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Introducere</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Obiectivul</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Componentele hardware folosite</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a:t>
            </a:r>
            <a:r>
              <a:rPr lang="ro-RO" sz="2000" dirty="0" err="1">
                <a:latin typeface="Times New Roman" panose="02020603050405020304" pitchFamily="18" charset="0"/>
                <a:cs typeface="Times New Roman" panose="02020603050405020304" pitchFamily="18" charset="0"/>
              </a:rPr>
              <a:t>TensorFlow</a:t>
            </a:r>
            <a:endParaRPr lang="ro-RO" sz="2000" dirty="0">
              <a:latin typeface="Times New Roman" panose="02020603050405020304" pitchFamily="18" charset="0"/>
              <a:cs typeface="Times New Roman" panose="02020603050405020304" pitchFamily="18" charset="0"/>
            </a:endParaRP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Prelucrarea detecțiilor</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Diagrama logică a aplicației principale</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Aplicație Android</a:t>
            </a:r>
          </a:p>
          <a:p>
            <a:pPr marL="571500" indent="-571500">
              <a:buFont typeface="+mj-lt"/>
              <a:buAutoNum type="romanUcPeriod"/>
            </a:pPr>
            <a:r>
              <a:rPr lang="ro-RO" sz="2000" dirty="0">
                <a:latin typeface="Times New Roman" panose="02020603050405020304" pitchFamily="18" charset="0"/>
                <a:cs typeface="Times New Roman" panose="02020603050405020304" pitchFamily="18" charset="0"/>
              </a:rPr>
              <a:t> Concluzii</a:t>
            </a:r>
          </a:p>
          <a:p>
            <a:pPr marL="571500" indent="-571500">
              <a:buFont typeface="+mj-lt"/>
              <a:buAutoNum type="romanUcPeriod"/>
            </a:pPr>
            <a:endParaRPr lang="ro-R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872103"/>
      </p:ext>
    </p:extLst>
  </p:cSld>
  <p:clrMapOvr>
    <a:masterClrMapping/>
  </p:clrMapOvr>
  <mc:AlternateContent xmlns:mc="http://schemas.openxmlformats.org/markup-compatibility/2006" xmlns:p14="http://schemas.microsoft.com/office/powerpoint/2010/main">
    <mc:Choice Requires="p14">
      <p:transition spd="slow" p14:dur="8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1E1A-303F-4820-74C7-F0A4FB32E653}"/>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VIII. Concluzii</a:t>
            </a:r>
          </a:p>
        </p:txBody>
      </p:sp>
      <p:sp>
        <p:nvSpPr>
          <p:cNvPr id="3" name="Content Placeholder 2">
            <a:extLst>
              <a:ext uri="{FF2B5EF4-FFF2-40B4-BE49-F238E27FC236}">
                <a16:creationId xmlns:a16="http://schemas.microsoft.com/office/drawing/2014/main" id="{9B7A839D-7A09-AFA0-2676-520F05A3519F}"/>
              </a:ext>
            </a:extLst>
          </p:cNvPr>
          <p:cNvSpPr>
            <a:spLocks noGrp="1"/>
          </p:cNvSpPr>
          <p:nvPr>
            <p:ph idx="1"/>
          </p:nvPr>
        </p:nvSpPr>
        <p:spPr/>
        <p:txBody>
          <a:bodyPr>
            <a:normAutofit fontScale="92500" lnSpcReduction="10000"/>
          </a:bodyPr>
          <a:lstStyle/>
          <a:p>
            <a:pPr marL="0" indent="0" algn="just">
              <a:buNone/>
            </a:pPr>
            <a:r>
              <a:rPr lang="ro-RO" sz="2400" dirty="0">
                <a:latin typeface="Times New Roman" panose="02020603050405020304" pitchFamily="18" charset="0"/>
                <a:cs typeface="Times New Roman" panose="02020603050405020304" pitchFamily="18" charset="0"/>
              </a:rPr>
              <a:t>Realizarea acestui proiect, deși destul de complex ca și concept, a fost un proces plăcut, din care am căpătat multe cunoștințe în domeniul inteligenței artificiale, cum aceasta completează autonomia unui sistem. Asta nu înseamnă că pe parcurs nu am întâlnit provocări, dimpotrivă, am întâlnit provocări atât hardware, cât și software, mai ales în procesul de planificare al proiectului și în faza inițială de dezvoltare.</a:t>
            </a:r>
          </a:p>
          <a:p>
            <a:pPr marL="0" indent="0" algn="just">
              <a:buNone/>
            </a:pPr>
            <a:r>
              <a:rPr lang="ro-RO" sz="2400" dirty="0">
                <a:latin typeface="Times New Roman" panose="02020603050405020304" pitchFamily="18" charset="0"/>
                <a:cs typeface="Times New Roman" panose="02020603050405020304" pitchFamily="18" charset="0"/>
              </a:rPr>
              <a:t>Cunoștințele dobândite în cei patru ani de facultate au contribuit semnificativ la realizarea acestui proiect, care și-a atins scopul propus, acela de a crea o mașină ce poate urmări o persoană în mod autonom.</a:t>
            </a:r>
          </a:p>
          <a:p>
            <a:pPr marL="0" indent="0" algn="just">
              <a:buNone/>
            </a:pPr>
            <a:r>
              <a:rPr lang="ro-RO" sz="2400" dirty="0">
                <a:latin typeface="Times New Roman" panose="02020603050405020304" pitchFamily="18" charset="0"/>
                <a:cs typeface="Times New Roman" panose="02020603050405020304" pitchFamily="18" charset="0"/>
              </a:rPr>
              <a:t>Din acest punct, se poate continua dezvoltarea funcției autonome pentru îmbunătățirea acesteia și se pot integra alte traductoare pentru o percepere mai bună a mediului înconjurător.</a:t>
            </a:r>
          </a:p>
        </p:txBody>
      </p:sp>
    </p:spTree>
    <p:extLst>
      <p:ext uri="{BB962C8B-B14F-4D97-AF65-F5344CB8AC3E}">
        <p14:creationId xmlns:p14="http://schemas.microsoft.com/office/powerpoint/2010/main" val="300092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FFF4-8FB2-B1AD-5F4E-209D8F6122F3}"/>
              </a:ext>
            </a:extLst>
          </p:cNvPr>
          <p:cNvSpPr>
            <a:spLocks noGrp="1"/>
          </p:cNvSpPr>
          <p:nvPr>
            <p:ph type="title"/>
          </p:nvPr>
        </p:nvSpPr>
        <p:spPr>
          <a:xfrm>
            <a:off x="838200" y="2766218"/>
            <a:ext cx="10515600" cy="1325563"/>
          </a:xfrm>
        </p:spPr>
        <p:txBody>
          <a:bodyPr>
            <a:normAutofit/>
          </a:bodyPr>
          <a:lstStyle/>
          <a:p>
            <a:pPr algn="ctr"/>
            <a:r>
              <a:rPr lang="ro-RO" sz="5400" dirty="0">
                <a:latin typeface="Times New Roman" panose="02020603050405020304" pitchFamily="18" charset="0"/>
                <a:cs typeface="Times New Roman" panose="02020603050405020304" pitchFamily="18" charset="0"/>
              </a:rPr>
              <a:t>Vă mulțumesc pentru atenție!</a:t>
            </a:r>
          </a:p>
        </p:txBody>
      </p:sp>
    </p:spTree>
    <p:extLst>
      <p:ext uri="{BB962C8B-B14F-4D97-AF65-F5344CB8AC3E}">
        <p14:creationId xmlns:p14="http://schemas.microsoft.com/office/powerpoint/2010/main" val="421429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8F8E-44EA-25B0-6DA0-4DFB82DAA985}"/>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I. Introducere</a:t>
            </a:r>
          </a:p>
        </p:txBody>
      </p:sp>
      <p:sp>
        <p:nvSpPr>
          <p:cNvPr id="3" name="Content Placeholder 2">
            <a:extLst>
              <a:ext uri="{FF2B5EF4-FFF2-40B4-BE49-F238E27FC236}">
                <a16:creationId xmlns:a16="http://schemas.microsoft.com/office/drawing/2014/main" id="{50E248C6-51A4-5CF7-0F30-61523D1DA9E8}"/>
              </a:ext>
            </a:extLst>
          </p:cNvPr>
          <p:cNvSpPr>
            <a:spLocks noGrp="1"/>
          </p:cNvSpPr>
          <p:nvPr>
            <p:ph idx="1"/>
          </p:nvPr>
        </p:nvSpPr>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Proiectul de diplomă realizat are ca scop realizarea unei mașini autonome cu ajutorul unor traductori și al inteligenței artificiale.</a:t>
            </a:r>
            <a:r>
              <a:rPr lang="en-US" sz="2400" dirty="0">
                <a:latin typeface="Times New Roman" panose="02020603050405020304" pitchFamily="18" charset="0"/>
                <a:cs typeface="Times New Roman" panose="02020603050405020304" pitchFamily="18" charset="0"/>
              </a:rPr>
              <a:t> </a:t>
            </a:r>
            <a:r>
              <a:rPr lang="ro-RO" sz="2400" dirty="0">
                <a:latin typeface="Times New Roman" panose="02020603050405020304" pitchFamily="18" charset="0"/>
                <a:cs typeface="Times New Roman" panose="02020603050405020304" pitchFamily="18" charset="0"/>
              </a:rPr>
              <a:t>Aceasta este capabilă să funcționeze fără intervenție umană.</a:t>
            </a:r>
          </a:p>
          <a:p>
            <a:pPr marL="0" indent="0" algn="just">
              <a:buNone/>
            </a:pPr>
            <a:r>
              <a:rPr lang="ro-RO" sz="2400" dirty="0">
                <a:latin typeface="Times New Roman" panose="02020603050405020304" pitchFamily="18" charset="0"/>
                <a:cs typeface="Times New Roman" panose="02020603050405020304" pitchFamily="18" charset="0"/>
              </a:rPr>
              <a:t>De asemenea, am realizat o aplicație Android care  poate trimite comenzi către sistemul de calcul folosit pentru controlul și inițierea funcțiilor mașinii.</a:t>
            </a:r>
          </a:p>
          <a:p>
            <a:pPr marL="0" indent="0" algn="just">
              <a:buNone/>
            </a:pPr>
            <a:endParaRPr lang="ro-R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9401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1DF5-6903-CBFE-1491-CCAA01069579}"/>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II. Obiectivul</a:t>
            </a:r>
          </a:p>
        </p:txBody>
      </p:sp>
      <p:sp>
        <p:nvSpPr>
          <p:cNvPr id="3" name="Content Placeholder 2">
            <a:extLst>
              <a:ext uri="{FF2B5EF4-FFF2-40B4-BE49-F238E27FC236}">
                <a16:creationId xmlns:a16="http://schemas.microsoft.com/office/drawing/2014/main" id="{7B0B0D32-10A6-93C7-4AD3-288A9D34161F}"/>
              </a:ext>
            </a:extLst>
          </p:cNvPr>
          <p:cNvSpPr>
            <a:spLocks noGrp="1"/>
          </p:cNvSpPr>
          <p:nvPr>
            <p:ph idx="1"/>
          </p:nvPr>
        </p:nvSpPr>
        <p:spPr>
          <a:xfrm>
            <a:off x="838200" y="1825625"/>
            <a:ext cx="5888525" cy="4421266"/>
          </a:xfrm>
        </p:spPr>
        <p:txBody>
          <a:bodyPr>
            <a:normAutofit fontScale="92500"/>
          </a:bodyPr>
          <a:lstStyle/>
          <a:p>
            <a:pPr marL="0" indent="0" algn="just">
              <a:buNone/>
            </a:pPr>
            <a:r>
              <a:rPr lang="ro-RO" sz="2400" dirty="0">
                <a:latin typeface="Times New Roman" panose="02020603050405020304" pitchFamily="18" charset="0"/>
                <a:cs typeface="Times New Roman" panose="02020603050405020304" pitchFamily="18" charset="0"/>
              </a:rPr>
              <a:t>Obiectivul mașinii este acela de a putea să identifice o persoană din imaginile captate de către camera video, în scopul deplasării după aceasta.</a:t>
            </a:r>
          </a:p>
          <a:p>
            <a:pPr marL="0" indent="0" algn="just">
              <a:buNone/>
            </a:pPr>
            <a:r>
              <a:rPr lang="ro-RO" sz="2400" dirty="0">
                <a:latin typeface="Times New Roman" panose="02020603050405020304" pitchFamily="18" charset="0"/>
                <a:cs typeface="Times New Roman" panose="02020603050405020304" pitchFamily="18" charset="0"/>
              </a:rPr>
              <a:t>Mașina are posibilitatea să se oprească pentru e evita un eventual impact dacă apare un obstacol în calea acesteia sau dacă obiectivul pe care aceasta îl urmărește se află la o distanță mai mică de 50 cm.</a:t>
            </a:r>
          </a:p>
          <a:p>
            <a:pPr marL="0" indent="0" algn="just">
              <a:buNone/>
            </a:pPr>
            <a:r>
              <a:rPr lang="ro-RO" sz="2400" dirty="0">
                <a:latin typeface="Times New Roman" panose="02020603050405020304" pitchFamily="18" charset="0"/>
                <a:cs typeface="Times New Roman" panose="02020603050405020304" pitchFamily="18" charset="0"/>
              </a:rPr>
              <a:t>În cazul în care inițial obiectivul nu se află în câmpul vizual al camerei, mașina va intra într-o stare de căutare pentru o scurtă perioadă de timp.</a:t>
            </a:r>
          </a:p>
        </p:txBody>
      </p:sp>
      <p:pic>
        <p:nvPicPr>
          <p:cNvPr id="5" name="Picture 4">
            <a:extLst>
              <a:ext uri="{FF2B5EF4-FFF2-40B4-BE49-F238E27FC236}">
                <a16:creationId xmlns:a16="http://schemas.microsoft.com/office/drawing/2014/main" id="{6C951ED4-37F2-36EF-000E-D2A337CB5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551" y="293180"/>
            <a:ext cx="4703730" cy="6271640"/>
          </a:xfrm>
          <a:prstGeom prst="ellipse">
            <a:avLst/>
          </a:prstGeom>
          <a:ln>
            <a:noFill/>
          </a:ln>
          <a:effectLst>
            <a:softEdge rad="112500"/>
          </a:effectLst>
        </p:spPr>
      </p:pic>
    </p:spTree>
    <p:extLst>
      <p:ext uri="{BB962C8B-B14F-4D97-AF65-F5344CB8AC3E}">
        <p14:creationId xmlns:p14="http://schemas.microsoft.com/office/powerpoint/2010/main" val="422726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2878-0692-3D93-D87D-2C056E23732A}"/>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III. Componentele hardware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utilizate</a:t>
            </a:r>
            <a:endParaRPr lang="en-US" dirty="0"/>
          </a:p>
        </p:txBody>
      </p:sp>
      <p:pic>
        <p:nvPicPr>
          <p:cNvPr id="5" name="Content Placeholder 4">
            <a:extLst>
              <a:ext uri="{FF2B5EF4-FFF2-40B4-BE49-F238E27FC236}">
                <a16:creationId xmlns:a16="http://schemas.microsoft.com/office/drawing/2014/main" id="{14111FC5-2F2A-FFF1-399F-BCA969F2C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4565310"/>
            <a:ext cx="2125254" cy="1211139"/>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77015D59-90C9-8D6D-477B-ABB5FA07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117" y="4225637"/>
            <a:ext cx="1814625" cy="1814625"/>
          </a:xfrm>
          <a:prstGeom prst="roundRect">
            <a:avLst>
              <a:gd name="adj" fmla="val 8594"/>
            </a:avLst>
          </a:prstGeom>
          <a:solidFill>
            <a:srgbClr val="FFFFFF">
              <a:shade val="85000"/>
            </a:srgbClr>
          </a:solidFill>
          <a:ln>
            <a:noFill/>
          </a:ln>
          <a:effectLst/>
        </p:spPr>
      </p:pic>
      <p:pic>
        <p:nvPicPr>
          <p:cNvPr id="15" name="Picture 14">
            <a:extLst>
              <a:ext uri="{FF2B5EF4-FFF2-40B4-BE49-F238E27FC236}">
                <a16:creationId xmlns:a16="http://schemas.microsoft.com/office/drawing/2014/main" id="{B1DE3C20-BF7B-4D7D-2D41-A175A98F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116" y="1929576"/>
            <a:ext cx="1814626" cy="1724914"/>
          </a:xfrm>
          <a:prstGeom prst="roundRect">
            <a:avLst>
              <a:gd name="adj" fmla="val 8594"/>
            </a:avLst>
          </a:prstGeom>
          <a:solidFill>
            <a:srgbClr val="FFFFFF">
              <a:shade val="85000"/>
            </a:srgbClr>
          </a:solidFill>
          <a:ln>
            <a:noFill/>
          </a:ln>
          <a:effectLst/>
        </p:spPr>
      </p:pic>
      <p:pic>
        <p:nvPicPr>
          <p:cNvPr id="17" name="Picture 16">
            <a:extLst>
              <a:ext uri="{FF2B5EF4-FFF2-40B4-BE49-F238E27FC236}">
                <a16:creationId xmlns:a16="http://schemas.microsoft.com/office/drawing/2014/main" id="{4BE202D8-BBC0-FF6F-6FEF-143BAC46B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911" y="1928344"/>
            <a:ext cx="1724914" cy="1724914"/>
          </a:xfrm>
          <a:prstGeom prst="roundRect">
            <a:avLst>
              <a:gd name="adj" fmla="val 8594"/>
            </a:avLst>
          </a:prstGeom>
          <a:solidFill>
            <a:srgbClr val="FFFFFF">
              <a:shade val="85000"/>
            </a:srgbClr>
          </a:solidFill>
          <a:ln>
            <a:noFill/>
          </a:ln>
          <a:effectLst/>
        </p:spPr>
      </p:pic>
      <p:pic>
        <p:nvPicPr>
          <p:cNvPr id="19" name="Picture 18">
            <a:extLst>
              <a:ext uri="{FF2B5EF4-FFF2-40B4-BE49-F238E27FC236}">
                <a16:creationId xmlns:a16="http://schemas.microsoft.com/office/drawing/2014/main" id="{3CF30DAB-A97D-06BB-74EE-E2A6B9F9C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094" y="4197447"/>
            <a:ext cx="2527496" cy="1895621"/>
          </a:xfrm>
          <a:prstGeom prst="roundRect">
            <a:avLst>
              <a:gd name="adj" fmla="val 8594"/>
            </a:avLst>
          </a:prstGeom>
          <a:solidFill>
            <a:srgbClr val="FFFFFF">
              <a:shade val="85000"/>
            </a:srgbClr>
          </a:solidFill>
          <a:ln>
            <a:noFill/>
          </a:ln>
          <a:effectLst/>
        </p:spPr>
      </p:pic>
      <p:pic>
        <p:nvPicPr>
          <p:cNvPr id="21" name="Picture 20">
            <a:extLst>
              <a:ext uri="{FF2B5EF4-FFF2-40B4-BE49-F238E27FC236}">
                <a16:creationId xmlns:a16="http://schemas.microsoft.com/office/drawing/2014/main" id="{091866C8-1D0E-078D-C6F3-12A9BD48C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555" y="4126354"/>
            <a:ext cx="2785403" cy="2089052"/>
          </a:xfrm>
          <a:prstGeom prst="roundRect">
            <a:avLst>
              <a:gd name="adj" fmla="val 8594"/>
            </a:avLst>
          </a:prstGeom>
          <a:solidFill>
            <a:srgbClr val="FFFFFF">
              <a:shade val="85000"/>
            </a:srgbClr>
          </a:solidFill>
          <a:ln>
            <a:noFill/>
          </a:ln>
          <a:effectLst/>
        </p:spPr>
      </p:pic>
      <p:pic>
        <p:nvPicPr>
          <p:cNvPr id="23" name="Picture 22">
            <a:extLst>
              <a:ext uri="{FF2B5EF4-FFF2-40B4-BE49-F238E27FC236}">
                <a16:creationId xmlns:a16="http://schemas.microsoft.com/office/drawing/2014/main" id="{25CC0A2E-4575-1287-D0A6-59466E04C0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143" y="1844958"/>
            <a:ext cx="2848079" cy="2344737"/>
          </a:xfrm>
          <a:prstGeom prst="roundRect">
            <a:avLst>
              <a:gd name="adj" fmla="val 8594"/>
            </a:avLst>
          </a:prstGeom>
          <a:solidFill>
            <a:srgbClr val="FFFFFF">
              <a:shade val="85000"/>
            </a:srgbClr>
          </a:solidFill>
          <a:ln>
            <a:noFill/>
          </a:ln>
          <a:effectLst/>
        </p:spPr>
      </p:pic>
      <p:pic>
        <p:nvPicPr>
          <p:cNvPr id="25" name="Picture 24">
            <a:extLst>
              <a:ext uri="{FF2B5EF4-FFF2-40B4-BE49-F238E27FC236}">
                <a16:creationId xmlns:a16="http://schemas.microsoft.com/office/drawing/2014/main" id="{DF49A1C8-3149-3415-B94C-0D30D0683F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7644" y="1844958"/>
            <a:ext cx="2764447" cy="189562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8458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06EAA8-0271-DA22-C9B6-8A852CE96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4337"/>
            <a:ext cx="7085427" cy="4639537"/>
          </a:xfrm>
          <a:prstGeom prst="rect">
            <a:avLst/>
          </a:prstGeom>
          <a:ln>
            <a:solidFill>
              <a:schemeClr val="accent1"/>
            </a:solidFill>
          </a:ln>
          <a:effectLst>
            <a:outerShdw blurRad="76200" dir="18900000" sy="23000" kx="-1200000" algn="bl" rotWithShape="0">
              <a:prstClr val="black">
                <a:alpha val="20000"/>
              </a:prstClr>
            </a:outerShdw>
          </a:effectLst>
        </p:spPr>
      </p:pic>
      <p:sp>
        <p:nvSpPr>
          <p:cNvPr id="3" name="Content Placeholder 2">
            <a:extLst>
              <a:ext uri="{FF2B5EF4-FFF2-40B4-BE49-F238E27FC236}">
                <a16:creationId xmlns:a16="http://schemas.microsoft.com/office/drawing/2014/main" id="{4AD8BED2-A42C-3AC4-4764-407BAAF474D7}"/>
              </a:ext>
            </a:extLst>
          </p:cNvPr>
          <p:cNvSpPr>
            <a:spLocks noGrp="1"/>
          </p:cNvSpPr>
          <p:nvPr>
            <p:ph idx="1"/>
          </p:nvPr>
        </p:nvSpPr>
        <p:spPr>
          <a:xfrm>
            <a:off x="7253056" y="1354337"/>
            <a:ext cx="4938944" cy="4917006"/>
          </a:xfrm>
        </p:spPr>
        <p:txBody>
          <a:bodyPr>
            <a:normAutofit lnSpcReduction="10000"/>
          </a:bodyPr>
          <a:lstStyle/>
          <a:p>
            <a:pPr marL="0" indent="0" algn="just">
              <a:buNone/>
            </a:pPr>
            <a:r>
              <a:rPr lang="ro-RO" sz="2400" dirty="0">
                <a:latin typeface="Times New Roman" panose="02020603050405020304" pitchFamily="18" charset="0"/>
                <a:cs typeface="Times New Roman" panose="02020603050405020304" pitchFamily="18" charset="0"/>
              </a:rPr>
              <a:t>Unitatea de control centrală este </a:t>
            </a:r>
            <a:r>
              <a:rPr lang="ro-RO" sz="2400" dirty="0" err="1">
                <a:latin typeface="Times New Roman" panose="02020603050405020304" pitchFamily="18" charset="0"/>
                <a:cs typeface="Times New Roman" panose="02020603050405020304" pitchFamily="18" charset="0"/>
              </a:rPr>
              <a:t>Raspberry</a:t>
            </a:r>
            <a:r>
              <a:rPr lang="ro-RO" sz="2400" dirty="0">
                <a:latin typeface="Times New Roman" panose="02020603050405020304" pitchFamily="18" charset="0"/>
                <a:cs typeface="Times New Roman" panose="02020603050405020304" pitchFamily="18" charset="0"/>
              </a:rPr>
              <a:t> Pi 4B. Acesta este un microcomputer compact cu un consum redus de energie, dar cu suficiente resurse de procesare pentru realizarea sarcinilor complexe necesare în funcționarea autonomă a mașinii.</a:t>
            </a:r>
          </a:p>
          <a:p>
            <a:pPr marL="0" indent="0" algn="just">
              <a:buNone/>
            </a:pPr>
            <a:r>
              <a:rPr lang="ro-RO" sz="2400" dirty="0">
                <a:latin typeface="Times New Roman" panose="02020603050405020304" pitchFamily="18" charset="0"/>
                <a:cs typeface="Times New Roman" panose="02020603050405020304" pitchFamily="18" charset="0"/>
              </a:rPr>
              <a:t>Dispune de multiple interfețe de conectivitate, inclusiv GPIO, USB 3.0, HDMI, Ethernet și </a:t>
            </a:r>
            <a:r>
              <a:rPr lang="ro-RO" sz="2400" dirty="0" err="1">
                <a:latin typeface="Times New Roman" panose="02020603050405020304" pitchFamily="18" charset="0"/>
                <a:cs typeface="Times New Roman" panose="02020603050405020304" pitchFamily="18" charset="0"/>
              </a:rPr>
              <a:t>Wi</a:t>
            </a:r>
            <a:r>
              <a:rPr lang="ro-RO" sz="2400" dirty="0">
                <a:latin typeface="Times New Roman" panose="02020603050405020304" pitchFamily="18" charset="0"/>
                <a:cs typeface="Times New Roman" panose="02020603050405020304" pitchFamily="18" charset="0"/>
              </a:rPr>
              <a:t>-Fi. Aceste interfețe permit conectarea facilă a senzorilor, motoarelor și altor module necesare pentru funcționarea mașinii.</a:t>
            </a:r>
          </a:p>
        </p:txBody>
      </p:sp>
    </p:spTree>
    <p:extLst>
      <p:ext uri="{BB962C8B-B14F-4D97-AF65-F5344CB8AC3E}">
        <p14:creationId xmlns:p14="http://schemas.microsoft.com/office/powerpoint/2010/main" val="26170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B49D8A-8DDB-FFDD-B1CA-5310B3ACC02D}"/>
              </a:ext>
            </a:extLst>
          </p:cNvPr>
          <p:cNvSpPr>
            <a:spLocks noGrp="1"/>
          </p:cNvSpPr>
          <p:nvPr>
            <p:ph idx="1"/>
          </p:nvPr>
        </p:nvSpPr>
        <p:spPr>
          <a:xfrm>
            <a:off x="838452" y="314212"/>
            <a:ext cx="4665703" cy="2686440"/>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Mașina se deplasează cu ajutorul a două motoare DC montate în partea din spate a mașinii, responsabile pentru mișcare înainte și înapoi.</a:t>
            </a:r>
          </a:p>
        </p:txBody>
      </p:sp>
      <p:pic>
        <p:nvPicPr>
          <p:cNvPr id="5" name="Picture 4">
            <a:extLst>
              <a:ext uri="{FF2B5EF4-FFF2-40B4-BE49-F238E27FC236}">
                <a16:creationId xmlns:a16="http://schemas.microsoft.com/office/drawing/2014/main" id="{CF3260E8-436F-7AE3-5099-8D836881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986" y="2284443"/>
            <a:ext cx="3309423" cy="3145811"/>
          </a:xfrm>
          <a:prstGeom prst="rect">
            <a:avLst/>
          </a:prstGeom>
          <a:ln>
            <a:noFill/>
          </a:ln>
          <a:effectLst>
            <a:reflection blurRad="6350" stA="52000" endA="300" endPos="35000" dir="5400000" sy="-100000" algn="bl" rotWithShape="0"/>
            <a:softEdge rad="112500"/>
          </a:effectLst>
        </p:spPr>
      </p:pic>
      <p:sp>
        <p:nvSpPr>
          <p:cNvPr id="7" name="TextBox 6">
            <a:extLst>
              <a:ext uri="{FF2B5EF4-FFF2-40B4-BE49-F238E27FC236}">
                <a16:creationId xmlns:a16="http://schemas.microsoft.com/office/drawing/2014/main" id="{DCF62885-5F3D-C2FF-7038-8BA0F44A8185}"/>
              </a:ext>
            </a:extLst>
          </p:cNvPr>
          <p:cNvSpPr txBox="1"/>
          <p:nvPr/>
        </p:nvSpPr>
        <p:spPr>
          <a:xfrm>
            <a:off x="6095998" y="314212"/>
            <a:ext cx="5710990" cy="3416320"/>
          </a:xfrm>
          <a:prstGeom prst="rect">
            <a:avLst/>
          </a:prstGeom>
          <a:noFill/>
        </p:spPr>
        <p:txBody>
          <a:bodyPr wrap="square" rtlCol="0">
            <a:spAutoFit/>
          </a:bodyPr>
          <a:lstStyle/>
          <a:p>
            <a:pPr algn="just"/>
            <a:r>
              <a:rPr lang="ro-RO" sz="2400" dirty="0">
                <a:latin typeface="Times New Roman" panose="02020603050405020304" pitchFamily="18" charset="0"/>
                <a:cs typeface="Times New Roman" panose="02020603050405020304" pitchFamily="18" charset="0"/>
              </a:rPr>
              <a:t>Pentru a putea controla cele două motoare cu </a:t>
            </a:r>
            <a:r>
              <a:rPr lang="ro-RO" sz="2400" dirty="0" err="1">
                <a:latin typeface="Times New Roman" panose="02020603050405020304" pitchFamily="18" charset="0"/>
                <a:cs typeface="Times New Roman" panose="02020603050405020304" pitchFamily="18" charset="0"/>
              </a:rPr>
              <a:t>Raspberry</a:t>
            </a:r>
            <a:r>
              <a:rPr lang="ro-RO" sz="2400" dirty="0">
                <a:latin typeface="Times New Roman" panose="02020603050405020304" pitchFamily="18" charset="0"/>
                <a:cs typeface="Times New Roman" panose="02020603050405020304" pitchFamily="18" charset="0"/>
              </a:rPr>
              <a:t> Pi, am folosit modulul L298N. Acesta este un driver de motoare cunoscut și sub denumirea de punte H, capabilă să controleze două motoare DC simultan. Modulul L298N permite mișcarea în ambele direcții și reglarea vitezei utilizând semnalul PWM.</a:t>
            </a:r>
          </a:p>
          <a:p>
            <a:pPr algn="just"/>
            <a:endParaRPr lang="ro-RO"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E0E590C-D860-BF6D-F570-2720A3636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588" y="3291445"/>
            <a:ext cx="3145811" cy="3145811"/>
          </a:xfrm>
          <a:prstGeom prst="rect">
            <a:avLst/>
          </a:prstGeom>
          <a:ln>
            <a:noFill/>
          </a:ln>
          <a:effectLst>
            <a:reflection blurRad="6350" stA="52000" endA="300" endPos="35000" dir="5400000" sy="-100000" algn="bl" rotWithShape="0"/>
            <a:softEdge rad="112500"/>
          </a:effectLst>
        </p:spPr>
      </p:pic>
    </p:spTree>
    <p:extLst>
      <p:ext uri="{BB962C8B-B14F-4D97-AF65-F5344CB8AC3E}">
        <p14:creationId xmlns:p14="http://schemas.microsoft.com/office/powerpoint/2010/main" val="335009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6D493-C84E-A159-0679-632CA8DE5FB8}"/>
              </a:ext>
            </a:extLst>
          </p:cNvPr>
          <p:cNvSpPr>
            <a:spLocks noGrp="1"/>
          </p:cNvSpPr>
          <p:nvPr>
            <p:ph idx="1"/>
          </p:nvPr>
        </p:nvSpPr>
        <p:spPr>
          <a:xfrm>
            <a:off x="464404" y="1347927"/>
            <a:ext cx="5039751" cy="4162146"/>
          </a:xfrm>
        </p:spPr>
        <p:txBody>
          <a:bodyPr>
            <a:normAutofit/>
          </a:bodyPr>
          <a:lstStyle/>
          <a:p>
            <a:pPr marL="0" indent="0" algn="just">
              <a:buNone/>
            </a:pPr>
            <a:r>
              <a:rPr lang="ro-RO" sz="2400" dirty="0">
                <a:latin typeface="Times New Roman" panose="02020603050405020304" pitchFamily="18" charset="0"/>
                <a:cs typeface="Times New Roman" panose="02020603050405020304" pitchFamily="18" charset="0"/>
              </a:rPr>
              <a:t>Tensiunea de intrare către motor diferă în funcție de factorul de umplere al semnalului PWM.</a:t>
            </a:r>
          </a:p>
          <a:p>
            <a:pPr marL="0" indent="0" algn="just">
              <a:buNone/>
            </a:pPr>
            <a:r>
              <a:rPr lang="ro-RO" sz="2400" dirty="0">
                <a:latin typeface="Times New Roman" panose="02020603050405020304" pitchFamily="18" charset="0"/>
                <a:cs typeface="Times New Roman" panose="02020603050405020304" pitchFamily="18" charset="0"/>
              </a:rPr>
              <a:t>De exemplu, pentru un factor de umplere de 25% și o sursă de curent de 12V, tensiunea medie de intrare către motor va fi de 3V. Pentru un factor de umplere de 75%, tensiunea medie de intrare către motor va fi de 9V.</a:t>
            </a:r>
          </a:p>
        </p:txBody>
      </p:sp>
      <p:pic>
        <p:nvPicPr>
          <p:cNvPr id="7" name="Picture 6">
            <a:extLst>
              <a:ext uri="{FF2B5EF4-FFF2-40B4-BE49-F238E27FC236}">
                <a16:creationId xmlns:a16="http://schemas.microsoft.com/office/drawing/2014/main" id="{8DA16CFA-0325-98B7-4172-C5B02E642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7288"/>
            <a:ext cx="5442140" cy="4323424"/>
          </a:xfrm>
          <a:prstGeom prst="rect">
            <a:avLst/>
          </a:prstGeom>
        </p:spPr>
      </p:pic>
    </p:spTree>
    <p:extLst>
      <p:ext uri="{BB962C8B-B14F-4D97-AF65-F5344CB8AC3E}">
        <p14:creationId xmlns:p14="http://schemas.microsoft.com/office/powerpoint/2010/main" val="1695114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F865F7-F3C4-4C27-9FC2-E73F6EF33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5905" y="1620631"/>
            <a:ext cx="5154494" cy="361673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ED40CC9-D83C-B282-80E8-FAF424DF72BE}"/>
              </a:ext>
            </a:extLst>
          </p:cNvPr>
          <p:cNvSpPr txBox="1"/>
          <p:nvPr/>
        </p:nvSpPr>
        <p:spPr>
          <a:xfrm>
            <a:off x="644329" y="1620631"/>
            <a:ext cx="5451671" cy="2246769"/>
          </a:xfrm>
          <a:prstGeom prst="rect">
            <a:avLst/>
          </a:prstGeom>
          <a:noFill/>
        </p:spPr>
        <p:txBody>
          <a:bodyPr wrap="square" rtlCol="0">
            <a:spAutoFit/>
          </a:bodyPr>
          <a:lstStyle/>
          <a:p>
            <a:pPr algn="just"/>
            <a:r>
              <a:rPr lang="ro-RO" sz="2800" dirty="0">
                <a:latin typeface="Times New Roman" panose="02020603050405020304" pitchFamily="18" charset="0"/>
                <a:cs typeface="Times New Roman" panose="02020603050405020304" pitchFamily="18" charset="0"/>
              </a:rPr>
              <a:t>Cu ajutorul punții H se poate inversa direcția curentului electric care trece prin motor, schimbând astfel direcția mișcării motoarelor.</a:t>
            </a:r>
          </a:p>
          <a:p>
            <a:pPr algn="just"/>
            <a:endParaRPr lang="ro-R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37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Sav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1483</TotalTime>
  <Words>1027</Words>
  <Application>Microsoft Office PowerPoint</Application>
  <PresentationFormat>Widescreen</PresentationFormat>
  <Paragraphs>49</Paragraphs>
  <Slides>21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Century Gothic</vt:lpstr>
      <vt:lpstr>Garamond</vt:lpstr>
      <vt:lpstr>Times New Roman</vt:lpstr>
      <vt:lpstr>Celestial</vt:lpstr>
      <vt:lpstr>Savon</vt:lpstr>
      <vt:lpstr>Mașină autonomă: Navigarea folosind camera video</vt:lpstr>
      <vt:lpstr>Cuprins</vt:lpstr>
      <vt:lpstr>I. Introducere</vt:lpstr>
      <vt:lpstr>II. Obiectivul</vt:lpstr>
      <vt:lpstr>III. Componentele hardware utilizate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TensorFlow</vt:lpstr>
      <vt:lpstr>PowerPoint Presentation</vt:lpstr>
      <vt:lpstr>V. Prelucrarea detecțiilor</vt:lpstr>
      <vt:lpstr>VI. Diagrama logică a aplicației principale</vt:lpstr>
      <vt:lpstr>VII. Aplicație Android</vt:lpstr>
      <vt:lpstr>PowerPoint Presentation</vt:lpstr>
      <vt:lpstr>VIII. Concluzii</vt:lpstr>
      <vt:lpstr>Vă mulțumesc pentru atenție!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Silviu Ionut Tanase</dc:creator>
  <cp:lastModifiedBy>EduLib</cp:lastModifiedBy>
  <cp:revision>148</cp:revision>
  <dcterms:created xsi:type="dcterms:W3CDTF">2024-06-27T10:44:13Z</dcterms:created>
  <dcterms:modified xsi:type="dcterms:W3CDTF">2024-07-04T17:07:22Z</dcterms:modified>
</cp:coreProperties>
</file>